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9BEF77-8440-4684-B980-F892A37B0B84}" v="549" dt="2022-07-07T18:53:32.282"/>
    <p1510:client id="{A0FC672B-394B-891F-7101-925633D28555}" v="720" dt="2022-07-12T21:21:55.439"/>
    <p1510:client id="{BCB11F2C-7CDB-89BB-388C-77046714FDA0}" v="1" dt="2022-07-12T21:26:14.3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67" d="100"/>
          <a:sy n="67" d="100"/>
        </p:scale>
        <p:origin x="45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8744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2931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8022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9442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1401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7/13/2022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2961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7/13/2022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8456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7/13/2022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22889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23986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8573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1651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7/13/2022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82819197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padacenter.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padacenter.or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adacenter@missouri.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599" y="294538"/>
            <a:ext cx="9895951" cy="1033669"/>
          </a:xfrm>
        </p:spPr>
        <p:txBody>
          <a:bodyPr vert="horz" lIns="91440" tIns="45720" rIns="91440" bIns="45720" rtlCol="0" anchor="ctr">
            <a:normAutofit fontScale="90000"/>
          </a:bodyPr>
          <a:lstStyle/>
          <a:p>
            <a:pPr algn="l"/>
            <a:r>
              <a:rPr lang="en-US" sz="4000" dirty="0">
                <a:solidFill>
                  <a:srgbClr val="FFFFFF"/>
                </a:solidFill>
                <a:cs typeface="Calibri Light"/>
              </a:rPr>
              <a:t>Accommodations: An Investment in People, a Benefit to Business</a:t>
            </a:r>
            <a:endParaRPr lang="en-US" sz="4000" kern="1200" dirty="0">
              <a:solidFill>
                <a:srgbClr val="FFFFFF"/>
              </a:solidFill>
              <a:latin typeface="+mj-lt"/>
              <a:ea typeface="+mj-ea"/>
              <a:cs typeface="+mj-cs"/>
            </a:endParaRPr>
          </a:p>
        </p:txBody>
      </p:sp>
      <p:sp>
        <p:nvSpPr>
          <p:cNvPr id="3" name="Subtitle 2"/>
          <p:cNvSpPr>
            <a:spLocks noGrp="1"/>
          </p:cNvSpPr>
          <p:nvPr>
            <p:ph type="subTitle" idx="1"/>
          </p:nvPr>
        </p:nvSpPr>
        <p:spPr>
          <a:xfrm>
            <a:off x="1371599" y="1685925"/>
            <a:ext cx="9724031" cy="4315630"/>
          </a:xfrm>
        </p:spPr>
        <p:txBody>
          <a:bodyPr vert="horz" lIns="91440" tIns="45720" rIns="91440" bIns="45720" rtlCol="0" anchor="ctr">
            <a:normAutofit lnSpcReduction="10000"/>
          </a:bodyPr>
          <a:lstStyle/>
          <a:p>
            <a:endParaRPr lang="en-US" sz="2000" dirty="0"/>
          </a:p>
          <a:p>
            <a:r>
              <a:rPr lang="en-US" sz="3200" dirty="0"/>
              <a:t>This presentation is a product of the </a:t>
            </a:r>
          </a:p>
          <a:p>
            <a:r>
              <a:rPr lang="en-US" sz="3200" dirty="0"/>
              <a:t>Great Plains ADA Center.</a:t>
            </a:r>
          </a:p>
          <a:p>
            <a:br>
              <a:rPr lang="en-US" sz="3200" dirty="0"/>
            </a:br>
            <a:r>
              <a:rPr lang="en-US" sz="3200" dirty="0"/>
              <a:t>We provide information, training, and technical</a:t>
            </a:r>
          </a:p>
          <a:p>
            <a:r>
              <a:rPr lang="en-US" sz="3200" dirty="0"/>
              <a:t> assistance on the Americans with Disabilities Act.</a:t>
            </a:r>
            <a:br>
              <a:rPr lang="en-US" sz="3200" dirty="0"/>
            </a:br>
            <a:r>
              <a:rPr lang="en-US" sz="3200" dirty="0"/>
              <a:t> </a:t>
            </a:r>
            <a:br>
              <a:rPr lang="en-US" sz="3200" dirty="0"/>
            </a:br>
            <a:r>
              <a:rPr lang="en-US" sz="3200" dirty="0"/>
              <a:t>Learn more about our services at</a:t>
            </a:r>
            <a:br>
              <a:rPr lang="en-US" sz="3200" dirty="0"/>
            </a:br>
            <a:r>
              <a:rPr lang="en-US" sz="3200" dirty="0"/>
              <a:t> </a:t>
            </a:r>
            <a:r>
              <a:rPr lang="en-US" sz="3200" dirty="0">
                <a:hlinkClick r:id="rId2"/>
              </a:rPr>
              <a:t>www.gpadacenter.org</a:t>
            </a:r>
            <a:br>
              <a:rPr lang="en-US" sz="2000" dirty="0"/>
            </a:br>
            <a:r>
              <a:rPr lang="en-US" sz="2000" dirty="0"/>
              <a:t> </a:t>
            </a:r>
          </a:p>
        </p:txBody>
      </p:sp>
      <p:pic>
        <p:nvPicPr>
          <p:cNvPr id="4" name="Picture 4" descr="A picture containing icon&#10;&#10;Description automatically generated">
            <a:extLst>
              <a:ext uri="{FF2B5EF4-FFF2-40B4-BE49-F238E27FC236}">
                <a16:creationId xmlns:a16="http://schemas.microsoft.com/office/drawing/2014/main" id="{1077494B-20E3-6E7B-2651-AE823D76F6E0}"/>
              </a:ext>
            </a:extLst>
          </p:cNvPr>
          <p:cNvPicPr>
            <a:picLocks noChangeAspect="1"/>
          </p:cNvPicPr>
          <p:nvPr/>
        </p:nvPicPr>
        <p:blipFill>
          <a:blip r:embed="rId3"/>
          <a:stretch>
            <a:fillRect/>
          </a:stretch>
        </p:blipFill>
        <p:spPr>
          <a:xfrm>
            <a:off x="3505898" y="498626"/>
            <a:ext cx="4648200" cy="100844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1" name="Rectangle 1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14F6AD-ECD8-BA0B-4BEC-AD9A35BD55D4}"/>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Fourth Myth, Cont'd</a:t>
            </a:r>
          </a:p>
        </p:txBody>
      </p:sp>
      <p:sp>
        <p:nvSpPr>
          <p:cNvPr id="106" name="Content Placeholder 105">
            <a:extLst>
              <a:ext uri="{FF2B5EF4-FFF2-40B4-BE49-F238E27FC236}">
                <a16:creationId xmlns:a16="http://schemas.microsoft.com/office/drawing/2014/main" id="{D9CC0D6D-C67C-6E32-1521-2AA25E35A81C}"/>
              </a:ext>
            </a:extLst>
          </p:cNvPr>
          <p:cNvSpPr>
            <a:spLocks noGrp="1"/>
          </p:cNvSpPr>
          <p:nvPr>
            <p:ph idx="1"/>
          </p:nvPr>
        </p:nvSpPr>
        <p:spPr>
          <a:xfrm>
            <a:off x="1371599" y="2318197"/>
            <a:ext cx="9724031" cy="3683358"/>
          </a:xfrm>
        </p:spPr>
        <p:txBody>
          <a:bodyPr vert="horz" lIns="91440" tIns="45720" rIns="91440" bIns="45720" rtlCol="0" anchor="ctr">
            <a:normAutofit/>
          </a:bodyPr>
          <a:lstStyle/>
          <a:p>
            <a:pPr marL="0" indent="0">
              <a:buNone/>
            </a:pPr>
            <a:r>
              <a:rPr lang="en-US" sz="3200" b="1" dirty="0">
                <a:ea typeface="+mn-lt"/>
                <a:cs typeface="+mn-lt"/>
              </a:rPr>
              <a:t>However,</a:t>
            </a:r>
          </a:p>
          <a:p>
            <a:pPr marL="0" indent="0">
              <a:buNone/>
            </a:pPr>
            <a:endParaRPr lang="en-US" sz="3200" dirty="0">
              <a:cs typeface="Calibri" panose="020F0502020204030204"/>
            </a:endParaRPr>
          </a:p>
          <a:p>
            <a:pPr marL="0" indent="0">
              <a:buNone/>
            </a:pPr>
            <a:r>
              <a:rPr lang="en-US" sz="3200" dirty="0">
                <a:ea typeface="+mn-lt"/>
                <a:cs typeface="+mn-lt"/>
              </a:rPr>
              <a:t>•Consider the possibility that you may be overlooking great employees by requiring qualifications that aren’t necessary for the job.</a:t>
            </a:r>
            <a:endParaRPr lang="en-US" sz="3200" dirty="0">
              <a:cs typeface="Calibri" panose="020F0502020204030204"/>
            </a:endParaRPr>
          </a:p>
          <a:p>
            <a:pPr marL="0" indent="0">
              <a:buNone/>
            </a:pPr>
            <a:r>
              <a:rPr lang="en-US" sz="3200" dirty="0">
                <a:ea typeface="+mn-lt"/>
                <a:cs typeface="+mn-lt"/>
              </a:rPr>
              <a:t>•</a:t>
            </a:r>
            <a:r>
              <a:rPr lang="en-US" sz="3200" b="1" dirty="0">
                <a:ea typeface="+mn-lt"/>
                <a:cs typeface="+mn-lt"/>
              </a:rPr>
              <a:t>Example:  </a:t>
            </a:r>
            <a:r>
              <a:rPr lang="en-US" sz="3200" dirty="0">
                <a:ea typeface="+mn-lt"/>
                <a:cs typeface="+mn-lt"/>
              </a:rPr>
              <a:t>Which is more important to you?  Experience or dependability?</a:t>
            </a:r>
            <a:endParaRPr lang="en-US" sz="3200" dirty="0">
              <a:cs typeface="Calibri" panose="020F0502020204030204"/>
            </a:endParaRPr>
          </a:p>
          <a:p>
            <a:endParaRPr lang="en-US" sz="2000" dirty="0">
              <a:cs typeface="Calibri" panose="020F0502020204030204"/>
            </a:endParaRPr>
          </a:p>
        </p:txBody>
      </p:sp>
    </p:spTree>
    <p:extLst>
      <p:ext uri="{BB962C8B-B14F-4D97-AF65-F5344CB8AC3E}">
        <p14:creationId xmlns:p14="http://schemas.microsoft.com/office/powerpoint/2010/main" val="1540036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798201-5E9D-01A1-2B56-F7C08E72C3E3}"/>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Fourth Myth considerations</a:t>
            </a:r>
          </a:p>
        </p:txBody>
      </p:sp>
      <p:sp>
        <p:nvSpPr>
          <p:cNvPr id="31" name="Content Placeholder 30">
            <a:extLst>
              <a:ext uri="{FF2B5EF4-FFF2-40B4-BE49-F238E27FC236}">
                <a16:creationId xmlns:a16="http://schemas.microsoft.com/office/drawing/2014/main" id="{DE7F7CB2-6150-6BFB-6E39-D577B534770A}"/>
              </a:ext>
            </a:extLst>
          </p:cNvPr>
          <p:cNvSpPr>
            <a:spLocks noGrp="1"/>
          </p:cNvSpPr>
          <p:nvPr>
            <p:ph idx="1"/>
          </p:nvPr>
        </p:nvSpPr>
        <p:spPr>
          <a:xfrm>
            <a:off x="1371599" y="2318197"/>
            <a:ext cx="9724031" cy="3683358"/>
          </a:xfrm>
        </p:spPr>
        <p:txBody>
          <a:bodyPr vert="horz" lIns="91440" tIns="45720" rIns="91440" bIns="45720" rtlCol="0" anchor="ctr">
            <a:normAutofit fontScale="92500"/>
          </a:bodyPr>
          <a:lstStyle/>
          <a:p>
            <a:pPr marL="0" indent="0">
              <a:buNone/>
            </a:pPr>
            <a:r>
              <a:rPr lang="en-US" sz="3200" dirty="0">
                <a:ea typeface="+mn-lt"/>
                <a:cs typeface="+mn-lt"/>
              </a:rPr>
              <a:t>•Consider the characteristics you absolutely need in an employee when advertising qualifications for a position.</a:t>
            </a:r>
            <a:endParaRPr lang="en-US" sz="3200" dirty="0">
              <a:cs typeface="Calibri"/>
            </a:endParaRPr>
          </a:p>
          <a:p>
            <a:pPr marL="0" indent="0">
              <a:buNone/>
            </a:pPr>
            <a:endParaRPr lang="en-US" sz="3200" dirty="0">
              <a:cs typeface="Calibri"/>
            </a:endParaRPr>
          </a:p>
          <a:p>
            <a:pPr marL="0" indent="0">
              <a:buNone/>
            </a:pPr>
            <a:r>
              <a:rPr lang="en-US" sz="3200" dirty="0">
                <a:ea typeface="+mn-lt"/>
                <a:cs typeface="+mn-lt"/>
              </a:rPr>
              <a:t>•You may be overlooking great employees by requiring qualifications that aren’t necessary for the job.</a:t>
            </a:r>
            <a:endParaRPr lang="en-US" sz="3200" dirty="0">
              <a:cs typeface="Calibri"/>
            </a:endParaRPr>
          </a:p>
          <a:p>
            <a:pPr marL="0" indent="0">
              <a:buNone/>
            </a:pPr>
            <a:endParaRPr lang="en-US" sz="3200" dirty="0">
              <a:cs typeface="Calibri"/>
            </a:endParaRPr>
          </a:p>
          <a:p>
            <a:pPr marL="0" indent="0">
              <a:buNone/>
            </a:pPr>
            <a:r>
              <a:rPr lang="en-US" sz="3200" dirty="0">
                <a:ea typeface="+mn-lt"/>
                <a:cs typeface="+mn-lt"/>
              </a:rPr>
              <a:t>•</a:t>
            </a:r>
            <a:r>
              <a:rPr lang="en-US" sz="3200" b="1" dirty="0">
                <a:ea typeface="+mn-lt"/>
                <a:cs typeface="+mn-lt"/>
              </a:rPr>
              <a:t>Example:  </a:t>
            </a:r>
            <a:r>
              <a:rPr lang="en-US" sz="3200" dirty="0">
                <a:ea typeface="+mn-lt"/>
                <a:cs typeface="+mn-lt"/>
              </a:rPr>
              <a:t>Requiring a driver's license; In person attendance</a:t>
            </a:r>
            <a:endParaRPr lang="en-US" sz="3200" dirty="0">
              <a:cs typeface="Calibri" panose="020F0502020204030204"/>
            </a:endParaRPr>
          </a:p>
          <a:p>
            <a:endParaRPr lang="en-US" sz="2000">
              <a:cs typeface="Calibri" panose="020F0502020204030204"/>
            </a:endParaRPr>
          </a:p>
        </p:txBody>
      </p:sp>
    </p:spTree>
    <p:extLst>
      <p:ext uri="{BB962C8B-B14F-4D97-AF65-F5344CB8AC3E}">
        <p14:creationId xmlns:p14="http://schemas.microsoft.com/office/powerpoint/2010/main" val="2475565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6CF589-21BE-2E85-4DED-46B32C7203DE}"/>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Fifth Myth</a:t>
            </a:r>
            <a:endParaRPr lang="en-US" sz="4000">
              <a:solidFill>
                <a:srgbClr val="FFFFFF"/>
              </a:solidFill>
            </a:endParaRPr>
          </a:p>
        </p:txBody>
      </p:sp>
      <p:sp>
        <p:nvSpPr>
          <p:cNvPr id="3" name="Content Placeholder 2">
            <a:extLst>
              <a:ext uri="{FF2B5EF4-FFF2-40B4-BE49-F238E27FC236}">
                <a16:creationId xmlns:a16="http://schemas.microsoft.com/office/drawing/2014/main" id="{C52C1B99-3891-04F4-9769-4028F392D0D1}"/>
              </a:ext>
            </a:extLst>
          </p:cNvPr>
          <p:cNvSpPr>
            <a:spLocks noGrp="1"/>
          </p:cNvSpPr>
          <p:nvPr>
            <p:ph idx="1"/>
          </p:nvPr>
        </p:nvSpPr>
        <p:spPr>
          <a:xfrm>
            <a:off x="1371599" y="1891970"/>
            <a:ext cx="9724031" cy="4318330"/>
          </a:xfrm>
        </p:spPr>
        <p:txBody>
          <a:bodyPr vert="horz" lIns="91440" tIns="45720" rIns="91440" bIns="45720" rtlCol="0" anchor="ctr">
            <a:normAutofit/>
          </a:bodyPr>
          <a:lstStyle/>
          <a:p>
            <a:pPr marL="0" indent="0">
              <a:buNone/>
            </a:pPr>
            <a:r>
              <a:rPr lang="en-US" sz="3200" b="1" dirty="0">
                <a:ea typeface="+mn-lt"/>
                <a:cs typeface="+mn-lt"/>
              </a:rPr>
              <a:t>Myth 5: Once I provide accommodations, I can’t fire or lay off the employee.</a:t>
            </a:r>
          </a:p>
          <a:p>
            <a:endParaRPr lang="en-US" sz="3200" dirty="0">
              <a:cs typeface="Calibri" panose="020F0502020204030204"/>
            </a:endParaRPr>
          </a:p>
          <a:p>
            <a:pPr marL="0" indent="0">
              <a:buNone/>
            </a:pPr>
            <a:r>
              <a:rPr lang="en-US" sz="3200" dirty="0">
                <a:ea typeface="+mn-lt"/>
                <a:cs typeface="+mn-lt"/>
              </a:rPr>
              <a:t>•Accommodations are to help employees perform their jobs to their best abilities.</a:t>
            </a:r>
            <a:endParaRPr lang="en-US" sz="3200" dirty="0">
              <a:cs typeface="Calibri" panose="020F0502020204030204"/>
            </a:endParaRPr>
          </a:p>
          <a:p>
            <a:pPr marL="0" indent="0">
              <a:buNone/>
            </a:pPr>
            <a:r>
              <a:rPr lang="en-US" sz="3200" dirty="0">
                <a:ea typeface="+mn-lt"/>
                <a:cs typeface="+mn-lt"/>
              </a:rPr>
              <a:t>•If an employee using an accommodation is not meeting employer expectations, they should be evaluated fairly, just like any other employee.</a:t>
            </a:r>
            <a:r>
              <a:rPr lang="en-US" sz="2000" dirty="0">
                <a:ea typeface="+mn-lt"/>
                <a:cs typeface="+mn-lt"/>
              </a:rPr>
              <a:t>  </a:t>
            </a:r>
            <a:endParaRPr lang="en-US" sz="2000" dirty="0">
              <a:cs typeface="Calibri"/>
            </a:endParaRPr>
          </a:p>
          <a:p>
            <a:endParaRPr lang="en-US" sz="2000" dirty="0">
              <a:cs typeface="Calibri"/>
            </a:endParaRPr>
          </a:p>
        </p:txBody>
      </p:sp>
    </p:spTree>
    <p:extLst>
      <p:ext uri="{BB962C8B-B14F-4D97-AF65-F5344CB8AC3E}">
        <p14:creationId xmlns:p14="http://schemas.microsoft.com/office/powerpoint/2010/main" val="1319725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C3BE53-1F30-65C1-2663-245908904DA3}"/>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Sixth Myth</a:t>
            </a:r>
            <a:endParaRPr lang="en-US" sz="4000">
              <a:solidFill>
                <a:srgbClr val="FFFFFF"/>
              </a:solidFill>
            </a:endParaRPr>
          </a:p>
        </p:txBody>
      </p:sp>
      <p:sp>
        <p:nvSpPr>
          <p:cNvPr id="3" name="Content Placeholder 2">
            <a:extLst>
              <a:ext uri="{FF2B5EF4-FFF2-40B4-BE49-F238E27FC236}">
                <a16:creationId xmlns:a16="http://schemas.microsoft.com/office/drawing/2014/main" id="{91870320-F074-D115-2B3D-521048E7E1DD}"/>
              </a:ext>
            </a:extLst>
          </p:cNvPr>
          <p:cNvSpPr>
            <a:spLocks noGrp="1"/>
          </p:cNvSpPr>
          <p:nvPr>
            <p:ph idx="1"/>
          </p:nvPr>
        </p:nvSpPr>
        <p:spPr>
          <a:xfrm>
            <a:off x="1371599" y="2541221"/>
            <a:ext cx="9724031" cy="3683358"/>
          </a:xfrm>
        </p:spPr>
        <p:txBody>
          <a:bodyPr vert="horz" lIns="91440" tIns="45720" rIns="91440" bIns="45720" rtlCol="0" anchor="ctr">
            <a:noAutofit/>
          </a:bodyPr>
          <a:lstStyle/>
          <a:p>
            <a:pPr marL="0" indent="0">
              <a:buNone/>
            </a:pPr>
            <a:r>
              <a:rPr lang="en-US" sz="3200" b="1" dirty="0">
                <a:ea typeface="+mn-lt"/>
                <a:cs typeface="+mn-lt"/>
              </a:rPr>
              <a:t>Myth 6: As a small business owner not covered by the ADA, there are no benefits to me in providing accommodations for my employees.</a:t>
            </a:r>
          </a:p>
          <a:p>
            <a:pPr marL="0" indent="0">
              <a:buNone/>
            </a:pPr>
            <a:endParaRPr lang="en-US" sz="3200" b="1" dirty="0">
              <a:cs typeface="Calibri" panose="020F0502020204030204"/>
            </a:endParaRPr>
          </a:p>
          <a:p>
            <a:pPr marL="0" indent="0">
              <a:buNone/>
            </a:pPr>
            <a:r>
              <a:rPr lang="en-US" sz="3200" dirty="0">
                <a:ea typeface="+mn-lt"/>
                <a:cs typeface="+mn-lt"/>
              </a:rPr>
              <a:t>•Small businesses can benefit by using accommodations as a tool to improve employee performance, productivity and morale.</a:t>
            </a:r>
            <a:endParaRPr lang="en-US" sz="3200" dirty="0">
              <a:cs typeface="Calibri" panose="020F0502020204030204"/>
            </a:endParaRPr>
          </a:p>
          <a:p>
            <a:pPr marL="0" indent="0">
              <a:buNone/>
            </a:pPr>
            <a:r>
              <a:rPr lang="en-US" sz="3200" dirty="0">
                <a:ea typeface="+mn-lt"/>
                <a:cs typeface="+mn-lt"/>
              </a:rPr>
              <a:t>•Hiring and training employees is expensive and time-consuming.  Keeping an employee who has a disability on the job by providing reasonable accommodation can be good business practice!</a:t>
            </a:r>
            <a:endParaRPr lang="en-US" sz="3200" dirty="0">
              <a:cs typeface="Calibri"/>
            </a:endParaRPr>
          </a:p>
          <a:p>
            <a:endParaRPr lang="en-US" sz="2000" dirty="0">
              <a:cs typeface="Calibri"/>
            </a:endParaRPr>
          </a:p>
        </p:txBody>
      </p:sp>
    </p:spTree>
    <p:extLst>
      <p:ext uri="{BB962C8B-B14F-4D97-AF65-F5344CB8AC3E}">
        <p14:creationId xmlns:p14="http://schemas.microsoft.com/office/powerpoint/2010/main" val="416204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FEF73C-6578-1AE6-4515-E5B669B4418A}"/>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Seventh Myth</a:t>
            </a:r>
            <a:endParaRPr lang="en-US" sz="4000">
              <a:solidFill>
                <a:srgbClr val="FFFFFF"/>
              </a:solidFill>
            </a:endParaRPr>
          </a:p>
        </p:txBody>
      </p:sp>
      <p:sp>
        <p:nvSpPr>
          <p:cNvPr id="3" name="Content Placeholder 2">
            <a:extLst>
              <a:ext uri="{FF2B5EF4-FFF2-40B4-BE49-F238E27FC236}">
                <a16:creationId xmlns:a16="http://schemas.microsoft.com/office/drawing/2014/main" id="{47A38E79-0D4C-683F-30D0-399950EDEFD4}"/>
              </a:ext>
            </a:extLst>
          </p:cNvPr>
          <p:cNvSpPr>
            <a:spLocks noGrp="1"/>
          </p:cNvSpPr>
          <p:nvPr>
            <p:ph idx="1"/>
          </p:nvPr>
        </p:nvSpPr>
        <p:spPr>
          <a:xfrm>
            <a:off x="1371599" y="1891970"/>
            <a:ext cx="9724031" cy="4527880"/>
          </a:xfrm>
        </p:spPr>
        <p:txBody>
          <a:bodyPr vert="horz" lIns="91440" tIns="45720" rIns="91440" bIns="45720" rtlCol="0" anchor="ctr">
            <a:normAutofit/>
          </a:bodyPr>
          <a:lstStyle/>
          <a:p>
            <a:pPr marL="0" indent="0">
              <a:buNone/>
            </a:pPr>
            <a:r>
              <a:rPr lang="en-US" sz="3200" b="1" dirty="0">
                <a:ea typeface="+mn-lt"/>
                <a:cs typeface="+mn-lt"/>
              </a:rPr>
              <a:t>Myth 7: Accommodations are expensive.</a:t>
            </a:r>
          </a:p>
          <a:p>
            <a:pPr marL="0" indent="0">
              <a:buNone/>
            </a:pPr>
            <a:endParaRPr lang="en-US" sz="3200" dirty="0">
              <a:cs typeface="Calibri" panose="020F0502020204030204"/>
            </a:endParaRPr>
          </a:p>
          <a:p>
            <a:r>
              <a:rPr lang="en-US" sz="3200" dirty="0">
                <a:ea typeface="+mn-lt"/>
                <a:cs typeface="+mn-lt"/>
              </a:rPr>
              <a:t>50% of accommodations cost nothing!</a:t>
            </a:r>
            <a:endParaRPr lang="en-US" sz="3200" dirty="0">
              <a:cs typeface="Calibri"/>
            </a:endParaRPr>
          </a:p>
          <a:p>
            <a:r>
              <a:rPr lang="en-US" sz="3200" dirty="0">
                <a:ea typeface="+mn-lt"/>
                <a:cs typeface="+mn-lt"/>
              </a:rPr>
              <a:t>The average cost of other accommodations is $500</a:t>
            </a:r>
            <a:endParaRPr lang="en-US" sz="3200" dirty="0">
              <a:cs typeface="Calibri"/>
            </a:endParaRPr>
          </a:p>
          <a:p>
            <a:r>
              <a:rPr lang="en-US" sz="3200" dirty="0">
                <a:ea typeface="+mn-lt"/>
                <a:cs typeface="+mn-lt"/>
              </a:rPr>
              <a:t>Businesses are not required to provide an accommodation that would cause a financial hardship!</a:t>
            </a:r>
            <a:endParaRPr lang="en-US" sz="3200" dirty="0"/>
          </a:p>
          <a:p>
            <a:endParaRPr lang="en-US" sz="2000" dirty="0">
              <a:cs typeface="Calibri"/>
            </a:endParaRPr>
          </a:p>
        </p:txBody>
      </p:sp>
    </p:spTree>
    <p:extLst>
      <p:ext uri="{BB962C8B-B14F-4D97-AF65-F5344CB8AC3E}">
        <p14:creationId xmlns:p14="http://schemas.microsoft.com/office/powerpoint/2010/main" val="1423443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9AC1BB-8D54-A469-45C5-E926A4BDF55B}"/>
              </a:ext>
            </a:extLst>
          </p:cNvPr>
          <p:cNvSpPr>
            <a:spLocks noGrp="1"/>
          </p:cNvSpPr>
          <p:nvPr>
            <p:ph type="title"/>
          </p:nvPr>
        </p:nvSpPr>
        <p:spPr>
          <a:xfrm>
            <a:off x="1371599" y="294538"/>
            <a:ext cx="9895951" cy="1033669"/>
          </a:xfrm>
        </p:spPr>
        <p:txBody>
          <a:bodyPr>
            <a:normAutofit/>
          </a:bodyPr>
          <a:lstStyle/>
          <a:p>
            <a:r>
              <a:rPr lang="en-US" sz="3400">
                <a:solidFill>
                  <a:srgbClr val="FFFFFF"/>
                </a:solidFill>
                <a:cs typeface="Calibri Light"/>
              </a:rPr>
              <a:t>Accommodation Scenarios From the Job Accommodation Network</a:t>
            </a:r>
          </a:p>
        </p:txBody>
      </p:sp>
      <p:sp>
        <p:nvSpPr>
          <p:cNvPr id="3" name="Content Placeholder 2">
            <a:extLst>
              <a:ext uri="{FF2B5EF4-FFF2-40B4-BE49-F238E27FC236}">
                <a16:creationId xmlns:a16="http://schemas.microsoft.com/office/drawing/2014/main" id="{C3A90E70-C984-D2E4-3D25-4B7D477913D4}"/>
              </a:ext>
            </a:extLst>
          </p:cNvPr>
          <p:cNvSpPr>
            <a:spLocks noGrp="1"/>
          </p:cNvSpPr>
          <p:nvPr>
            <p:ph idx="1"/>
          </p:nvPr>
        </p:nvSpPr>
        <p:spPr>
          <a:xfrm>
            <a:off x="1371599" y="2318197"/>
            <a:ext cx="9724031" cy="3683358"/>
          </a:xfrm>
        </p:spPr>
        <p:txBody>
          <a:bodyPr vert="horz" lIns="91440" tIns="45720" rIns="91440" bIns="45720" rtlCol="0" anchor="ctr">
            <a:noAutofit/>
          </a:bodyPr>
          <a:lstStyle/>
          <a:p>
            <a:endParaRPr lang="en-US" sz="2000" dirty="0"/>
          </a:p>
          <a:p>
            <a:pPr marL="0" indent="0">
              <a:buNone/>
            </a:pPr>
            <a:r>
              <a:rPr lang="en-US" sz="3200" b="1" dirty="0">
                <a:ea typeface="+mn-lt"/>
                <a:cs typeface="+mn-lt"/>
              </a:rPr>
              <a:t> Scenario 1: Saw Operator with a learning disability had trouble measuring to the fraction of an inch.</a:t>
            </a:r>
            <a:endParaRPr lang="en-US" sz="3200" dirty="0">
              <a:cs typeface="Calibri" panose="020F0502020204030204"/>
            </a:endParaRPr>
          </a:p>
          <a:p>
            <a:r>
              <a:rPr lang="en-US" sz="3200" b="1" dirty="0">
                <a:ea typeface="+mn-lt"/>
                <a:cs typeface="+mn-lt"/>
              </a:rPr>
              <a:t>Solution:</a:t>
            </a:r>
            <a:endParaRPr lang="en-US" sz="3200" dirty="0">
              <a:cs typeface="Calibri"/>
            </a:endParaRPr>
          </a:p>
          <a:p>
            <a:r>
              <a:rPr lang="en-US" sz="3200" dirty="0">
                <a:ea typeface="+mn-lt"/>
                <a:cs typeface="+mn-lt"/>
              </a:rPr>
              <a:t>His employer gave him a small pocket-sized card that listed the fractions on an enlarged picture of an inch. The employee used the card to determine correct fractions by visually comparing it with the ruler when measuring wood cuts. </a:t>
            </a:r>
            <a:endParaRPr lang="en-US" sz="3200" dirty="0">
              <a:cs typeface="Calibri"/>
            </a:endParaRPr>
          </a:p>
          <a:p>
            <a:r>
              <a:rPr lang="en-US" sz="3200" b="1" dirty="0">
                <a:ea typeface="+mn-lt"/>
                <a:cs typeface="+mn-lt"/>
              </a:rPr>
              <a:t>Cost: None.</a:t>
            </a:r>
            <a:endParaRPr lang="en-US" sz="3200" dirty="0"/>
          </a:p>
          <a:p>
            <a:endParaRPr lang="en-US" sz="2000" dirty="0">
              <a:cs typeface="Calibri"/>
            </a:endParaRPr>
          </a:p>
        </p:txBody>
      </p:sp>
    </p:spTree>
    <p:extLst>
      <p:ext uri="{BB962C8B-B14F-4D97-AF65-F5344CB8AC3E}">
        <p14:creationId xmlns:p14="http://schemas.microsoft.com/office/powerpoint/2010/main" val="232868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A253C5-832B-4FE9-701A-9B211DF7E9AE}"/>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Scenario Two</a:t>
            </a:r>
            <a:endParaRPr lang="en-US" sz="4000">
              <a:solidFill>
                <a:srgbClr val="FFFFFF"/>
              </a:solidFill>
            </a:endParaRPr>
          </a:p>
        </p:txBody>
      </p:sp>
      <p:sp>
        <p:nvSpPr>
          <p:cNvPr id="3" name="Content Placeholder 2">
            <a:extLst>
              <a:ext uri="{FF2B5EF4-FFF2-40B4-BE49-F238E27FC236}">
                <a16:creationId xmlns:a16="http://schemas.microsoft.com/office/drawing/2014/main" id="{7B5A0549-6DB1-2C3C-B3BF-684F050168AD}"/>
              </a:ext>
            </a:extLst>
          </p:cNvPr>
          <p:cNvSpPr>
            <a:spLocks noGrp="1"/>
          </p:cNvSpPr>
          <p:nvPr>
            <p:ph idx="1"/>
          </p:nvPr>
        </p:nvSpPr>
        <p:spPr>
          <a:xfrm>
            <a:off x="1371599" y="2318197"/>
            <a:ext cx="9724031" cy="3683358"/>
          </a:xfrm>
        </p:spPr>
        <p:txBody>
          <a:bodyPr vert="horz" lIns="91440" tIns="45720" rIns="91440" bIns="45720" rtlCol="0" anchor="ctr">
            <a:noAutofit/>
          </a:bodyPr>
          <a:lstStyle/>
          <a:p>
            <a:pPr marL="0" indent="0">
              <a:buNone/>
            </a:pPr>
            <a:r>
              <a:rPr lang="en-US" sz="3200" b="1" dirty="0">
                <a:ea typeface="+mn-lt"/>
                <a:cs typeface="+mn-lt"/>
              </a:rPr>
              <a:t>Scenario 2: A woman with a severe developmental disability had job operating a machine that stacked boxes. She needed to stack 20 boxes at a time but could not keep a mental count past 10.</a:t>
            </a:r>
            <a:endParaRPr lang="en-US" sz="3200" b="1" dirty="0">
              <a:cs typeface="Calibri" panose="020F0502020204030204"/>
            </a:endParaRPr>
          </a:p>
          <a:p>
            <a:r>
              <a:rPr lang="en-US" sz="3200" b="1" dirty="0">
                <a:ea typeface="+mn-lt"/>
                <a:cs typeface="+mn-lt"/>
              </a:rPr>
              <a:t>Solution:  </a:t>
            </a:r>
            <a:r>
              <a:rPr lang="en-US" sz="3200" dirty="0">
                <a:ea typeface="+mn-lt"/>
                <a:cs typeface="+mn-lt"/>
              </a:rPr>
              <a:t>The employer installed a punch counter and trained the woman to include punching in her routine — tape, stack, punch; tape, stack, punch. </a:t>
            </a:r>
          </a:p>
          <a:p>
            <a:r>
              <a:rPr lang="en-US" sz="3200" dirty="0">
                <a:ea typeface="+mn-lt"/>
                <a:cs typeface="+mn-lt"/>
              </a:rPr>
              <a:t>The woman's productivity soared, the employer realized keeping count is difficult for many people and installed counters at other machines. </a:t>
            </a:r>
            <a:r>
              <a:rPr lang="en-US" sz="3200" b="1" dirty="0">
                <a:ea typeface="+mn-lt"/>
                <a:cs typeface="+mn-lt"/>
              </a:rPr>
              <a:t>Cost: $10</a:t>
            </a:r>
            <a:endParaRPr lang="en-US" sz="3200" dirty="0">
              <a:cs typeface="Calibri"/>
            </a:endParaRPr>
          </a:p>
          <a:p>
            <a:endParaRPr lang="en-US" sz="2000" dirty="0">
              <a:cs typeface="Calibri"/>
            </a:endParaRPr>
          </a:p>
        </p:txBody>
      </p:sp>
    </p:spTree>
    <p:extLst>
      <p:ext uri="{BB962C8B-B14F-4D97-AF65-F5344CB8AC3E}">
        <p14:creationId xmlns:p14="http://schemas.microsoft.com/office/powerpoint/2010/main" val="1736242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25E5E0-A3E3-7747-261A-353FC49BA776}"/>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cs typeface="Calibri Light"/>
              </a:rPr>
              <a:t>Scenario Three</a:t>
            </a:r>
            <a:endParaRPr lang="en-US" sz="4000" dirty="0">
              <a:solidFill>
                <a:srgbClr val="FFFFFF"/>
              </a:solidFill>
            </a:endParaRPr>
          </a:p>
        </p:txBody>
      </p:sp>
      <p:sp>
        <p:nvSpPr>
          <p:cNvPr id="3" name="Content Placeholder 2">
            <a:extLst>
              <a:ext uri="{FF2B5EF4-FFF2-40B4-BE49-F238E27FC236}">
                <a16:creationId xmlns:a16="http://schemas.microsoft.com/office/drawing/2014/main" id="{8133F2AD-C93E-0AE4-0C4C-9A4950072859}"/>
              </a:ext>
            </a:extLst>
          </p:cNvPr>
          <p:cNvSpPr>
            <a:spLocks noGrp="1"/>
          </p:cNvSpPr>
          <p:nvPr>
            <p:ph idx="1"/>
          </p:nvPr>
        </p:nvSpPr>
        <p:spPr>
          <a:xfrm>
            <a:off x="1371599" y="2594422"/>
            <a:ext cx="9724031" cy="3683358"/>
          </a:xfrm>
        </p:spPr>
        <p:txBody>
          <a:bodyPr vert="horz" lIns="91440" tIns="45720" rIns="91440" bIns="45720" rtlCol="0" anchor="ctr">
            <a:noAutofit/>
          </a:bodyPr>
          <a:lstStyle/>
          <a:p>
            <a:r>
              <a:rPr lang="en-US" sz="3200" b="1" dirty="0">
                <a:ea typeface="+mn-lt"/>
                <a:cs typeface="+mn-lt"/>
              </a:rPr>
              <a:t>Scenario 3:  An employee who is blind was a switchboard operator for a large building. She needed to know which telephone lines were on hold, in use or ringing.</a:t>
            </a:r>
            <a:endParaRPr lang="en-US" sz="3200" dirty="0">
              <a:cs typeface="Calibri" panose="020F0502020204030204"/>
            </a:endParaRPr>
          </a:p>
          <a:p>
            <a:r>
              <a:rPr lang="en-US" sz="3200" b="1" dirty="0">
                <a:ea typeface="+mn-lt"/>
                <a:cs typeface="+mn-lt"/>
              </a:rPr>
              <a:t>Solution: </a:t>
            </a:r>
            <a:r>
              <a:rPr lang="en-US" sz="3200" dirty="0">
                <a:ea typeface="+mn-lt"/>
                <a:cs typeface="+mn-lt"/>
              </a:rPr>
              <a:t>The employer installed a light probe that emitted a noise signaling which console buttons were blinking and which ones were steadily lit. The console was also modified to audibly differentiate incoming calls from internal calls. </a:t>
            </a:r>
            <a:endParaRPr lang="en-US" sz="3200" dirty="0">
              <a:cs typeface="Calibri" panose="020F0502020204030204"/>
            </a:endParaRPr>
          </a:p>
          <a:p>
            <a:r>
              <a:rPr lang="en-US" sz="3200" b="1" dirty="0">
                <a:ea typeface="+mn-lt"/>
                <a:cs typeface="+mn-lt"/>
              </a:rPr>
              <a:t>Cost of light probe: $45.</a:t>
            </a:r>
            <a:r>
              <a:rPr lang="en-US" sz="3200" dirty="0">
                <a:ea typeface="+mn-lt"/>
                <a:cs typeface="+mn-lt"/>
              </a:rPr>
              <a:t>Console modifications were made at no cost to the employer.</a:t>
            </a:r>
            <a:endParaRPr lang="en-US" sz="3200" dirty="0"/>
          </a:p>
          <a:p>
            <a:endParaRPr lang="en-US" sz="2000" dirty="0">
              <a:cs typeface="Calibri"/>
            </a:endParaRPr>
          </a:p>
        </p:txBody>
      </p:sp>
    </p:spTree>
    <p:extLst>
      <p:ext uri="{BB962C8B-B14F-4D97-AF65-F5344CB8AC3E}">
        <p14:creationId xmlns:p14="http://schemas.microsoft.com/office/powerpoint/2010/main" val="2154537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1FA091-6597-DCF0-710B-E4263CF97E30}"/>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Scenario Four</a:t>
            </a:r>
            <a:endParaRPr lang="en-US" sz="4000">
              <a:solidFill>
                <a:srgbClr val="FFFFFF"/>
              </a:solidFill>
            </a:endParaRPr>
          </a:p>
        </p:txBody>
      </p:sp>
      <p:sp>
        <p:nvSpPr>
          <p:cNvPr id="3" name="Content Placeholder 2">
            <a:extLst>
              <a:ext uri="{FF2B5EF4-FFF2-40B4-BE49-F238E27FC236}">
                <a16:creationId xmlns:a16="http://schemas.microsoft.com/office/drawing/2014/main" id="{3BBE5D42-6859-FDD1-5825-16B6A02E9FB0}"/>
              </a:ext>
            </a:extLst>
          </p:cNvPr>
          <p:cNvSpPr>
            <a:spLocks noGrp="1"/>
          </p:cNvSpPr>
          <p:nvPr>
            <p:ph idx="1"/>
          </p:nvPr>
        </p:nvSpPr>
        <p:spPr>
          <a:xfrm>
            <a:off x="1371599" y="2318197"/>
            <a:ext cx="9724031" cy="3683358"/>
          </a:xfrm>
        </p:spPr>
        <p:txBody>
          <a:bodyPr vert="horz" lIns="91440" tIns="45720" rIns="91440" bIns="45720" rtlCol="0" anchor="ctr">
            <a:noAutofit/>
          </a:bodyPr>
          <a:lstStyle/>
          <a:p>
            <a:r>
              <a:rPr lang="en-US" sz="3200" b="1" dirty="0">
                <a:ea typeface="+mn-lt"/>
                <a:cs typeface="+mn-lt"/>
              </a:rPr>
              <a:t>Scenario 4: A teacher with multiple sclerosis was not able to effectively communicate with students because his speech became soft and slurred when he was fatigued.</a:t>
            </a:r>
            <a:endParaRPr lang="en-US" sz="3200" dirty="0">
              <a:cs typeface="Calibri" panose="020F0502020204030204"/>
            </a:endParaRPr>
          </a:p>
          <a:p>
            <a:r>
              <a:rPr lang="en-US" sz="3200" b="1" dirty="0">
                <a:ea typeface="+mn-lt"/>
                <a:cs typeface="+mn-lt"/>
              </a:rPr>
              <a:t>Solution: </a:t>
            </a:r>
            <a:r>
              <a:rPr lang="en-US" sz="3200" dirty="0">
                <a:ea typeface="+mn-lt"/>
                <a:cs typeface="+mn-lt"/>
              </a:rPr>
              <a:t>He was provided with a personal speech amplifier so that he would not have to strain to project his voice and was allowed to schedule his classes to allow periodic rest breaks. </a:t>
            </a:r>
            <a:endParaRPr lang="en-US" sz="3200" dirty="0">
              <a:cs typeface="Calibri"/>
            </a:endParaRPr>
          </a:p>
          <a:p>
            <a:r>
              <a:rPr lang="en-US" sz="3200" b="1" dirty="0">
                <a:ea typeface="+mn-lt"/>
                <a:cs typeface="+mn-lt"/>
              </a:rPr>
              <a:t>Cost: $210.</a:t>
            </a:r>
            <a:endParaRPr lang="en-US" sz="3200" dirty="0"/>
          </a:p>
          <a:p>
            <a:endParaRPr lang="en-US" sz="2000">
              <a:cs typeface="Calibri"/>
            </a:endParaRPr>
          </a:p>
        </p:txBody>
      </p:sp>
    </p:spTree>
    <p:extLst>
      <p:ext uri="{BB962C8B-B14F-4D97-AF65-F5344CB8AC3E}">
        <p14:creationId xmlns:p14="http://schemas.microsoft.com/office/powerpoint/2010/main" val="3481404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127051-29E5-C655-A80F-67198A78CB08}"/>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Conclusion</a:t>
            </a:r>
            <a:endParaRPr lang="en-US" sz="4000">
              <a:solidFill>
                <a:srgbClr val="FFFFFF"/>
              </a:solidFill>
            </a:endParaRPr>
          </a:p>
        </p:txBody>
      </p:sp>
      <p:sp>
        <p:nvSpPr>
          <p:cNvPr id="3" name="Content Placeholder 2">
            <a:extLst>
              <a:ext uri="{FF2B5EF4-FFF2-40B4-BE49-F238E27FC236}">
                <a16:creationId xmlns:a16="http://schemas.microsoft.com/office/drawing/2014/main" id="{5584C707-6CDD-DC6E-8485-54BE55D04EEA}"/>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en-US" sz="3200" dirty="0">
                <a:cs typeface="Calibri"/>
              </a:rPr>
              <a:t>After examining the benefits of Reasonable Accommodations and dispelling several myths about implementation, it should be clear that the benefits of accommodating employees with disabilities frequently greatly outweigh the costs. </a:t>
            </a:r>
            <a:endParaRPr lang="en-US" sz="3200" dirty="0"/>
          </a:p>
        </p:txBody>
      </p:sp>
    </p:spTree>
    <p:extLst>
      <p:ext uri="{BB962C8B-B14F-4D97-AF65-F5344CB8AC3E}">
        <p14:creationId xmlns:p14="http://schemas.microsoft.com/office/powerpoint/2010/main" val="2284192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B01415-943A-9EB3-F26D-EC41EABD9011}"/>
              </a:ext>
            </a:extLst>
          </p:cNvPr>
          <p:cNvSpPr>
            <a:spLocks noGrp="1"/>
          </p:cNvSpPr>
          <p:nvPr>
            <p:ph type="title"/>
          </p:nvPr>
        </p:nvSpPr>
        <p:spPr>
          <a:xfrm>
            <a:off x="1371599" y="294538"/>
            <a:ext cx="9895951" cy="1033669"/>
          </a:xfrm>
        </p:spPr>
        <p:txBody>
          <a:bodyPr>
            <a:normAutofit/>
          </a:bodyPr>
          <a:lstStyle/>
          <a:p>
            <a:r>
              <a:rPr lang="en-US" sz="3400" b="1" dirty="0">
                <a:solidFill>
                  <a:srgbClr val="FFFFFF"/>
                </a:solidFill>
                <a:ea typeface="+mj-lt"/>
                <a:cs typeface="+mj-lt"/>
              </a:rPr>
              <a:t>Reasonable Accommodations: Myths Versus Reality</a:t>
            </a:r>
            <a:endParaRPr lang="en-US" sz="3400" dirty="0">
              <a:solidFill>
                <a:srgbClr val="FFFFFF"/>
              </a:solidFill>
            </a:endParaRPr>
          </a:p>
          <a:p>
            <a:endParaRPr lang="en-US" sz="3400" dirty="0">
              <a:solidFill>
                <a:srgbClr val="FFFFFF"/>
              </a:solidFill>
              <a:cs typeface="Calibri Light"/>
            </a:endParaRPr>
          </a:p>
        </p:txBody>
      </p:sp>
      <p:sp>
        <p:nvSpPr>
          <p:cNvPr id="3" name="Content Placeholder 2">
            <a:extLst>
              <a:ext uri="{FF2B5EF4-FFF2-40B4-BE49-F238E27FC236}">
                <a16:creationId xmlns:a16="http://schemas.microsoft.com/office/drawing/2014/main" id="{395BA080-CF92-76A7-AD8A-CC2522443183}"/>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en-US" sz="3200" dirty="0">
                <a:ea typeface="+mn-lt"/>
                <a:cs typeface="+mn-lt"/>
              </a:rPr>
              <a:t>Reasonable accommodations are a requirement for people with disabilities under Title I of the Americans with Disabilities Act.</a:t>
            </a:r>
            <a:endParaRPr lang="en-US" sz="3200" dirty="0">
              <a:cs typeface="Calibri" panose="020F0502020204030204"/>
            </a:endParaRPr>
          </a:p>
          <a:p>
            <a:r>
              <a:rPr lang="en-US" sz="3200" dirty="0">
                <a:ea typeface="+mn-lt"/>
                <a:cs typeface="+mn-lt"/>
              </a:rPr>
              <a:t>Accommodations may also be viewed as a tool for businesses.</a:t>
            </a:r>
            <a:endParaRPr lang="en-US" sz="3200" dirty="0"/>
          </a:p>
        </p:txBody>
      </p:sp>
    </p:spTree>
    <p:extLst>
      <p:ext uri="{BB962C8B-B14F-4D97-AF65-F5344CB8AC3E}">
        <p14:creationId xmlns:p14="http://schemas.microsoft.com/office/powerpoint/2010/main" val="908320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BA915-3A60-A428-968C-F67FF9198F2D}"/>
              </a:ext>
            </a:extLst>
          </p:cNvPr>
          <p:cNvSpPr>
            <a:spLocks noGrp="1"/>
          </p:cNvSpPr>
          <p:nvPr>
            <p:ph type="title"/>
          </p:nvPr>
        </p:nvSpPr>
        <p:spPr/>
        <p:txBody>
          <a:bodyPr/>
          <a:lstStyle/>
          <a:p>
            <a:r>
              <a:rPr lang="en-US" dirty="0">
                <a:cs typeface="Calibri Light"/>
              </a:rPr>
              <a:t>Thank You For Your Time</a:t>
            </a:r>
            <a:endParaRPr lang="en-US" dirty="0"/>
          </a:p>
        </p:txBody>
      </p:sp>
      <p:pic>
        <p:nvPicPr>
          <p:cNvPr id="4" name="Picture 4" descr="A picture containing icon&#10;&#10;Description automatically generated">
            <a:extLst>
              <a:ext uri="{FF2B5EF4-FFF2-40B4-BE49-F238E27FC236}">
                <a16:creationId xmlns:a16="http://schemas.microsoft.com/office/drawing/2014/main" id="{7E2FA3B8-AA9D-2C4C-CD27-8751714F440D}"/>
              </a:ext>
            </a:extLst>
          </p:cNvPr>
          <p:cNvPicPr>
            <a:picLocks noGrp="1" noChangeAspect="1"/>
          </p:cNvPicPr>
          <p:nvPr>
            <p:ph idx="1"/>
          </p:nvPr>
        </p:nvPicPr>
        <p:blipFill>
          <a:blip r:embed="rId2"/>
          <a:stretch>
            <a:fillRect/>
          </a:stretch>
        </p:blipFill>
        <p:spPr>
          <a:xfrm>
            <a:off x="589852" y="1750258"/>
            <a:ext cx="6282320" cy="2197487"/>
          </a:xfrm>
        </p:spPr>
      </p:pic>
      <p:sp>
        <p:nvSpPr>
          <p:cNvPr id="5" name="TextBox 4">
            <a:extLst>
              <a:ext uri="{FF2B5EF4-FFF2-40B4-BE49-F238E27FC236}">
                <a16:creationId xmlns:a16="http://schemas.microsoft.com/office/drawing/2014/main" id="{A8CCB91C-D8F1-EA69-70B6-2C6706F2DAEE}"/>
              </a:ext>
            </a:extLst>
          </p:cNvPr>
          <p:cNvSpPr txBox="1"/>
          <p:nvPr/>
        </p:nvSpPr>
        <p:spPr>
          <a:xfrm>
            <a:off x="2447693" y="3906644"/>
            <a:ext cx="2743200"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A</a:t>
            </a:r>
            <a:r>
              <a:rPr lang="en-US" dirty="0">
                <a:ea typeface="+mn-lt"/>
                <a:cs typeface="+mn-lt"/>
              </a:rPr>
              <a:t> member of the ADA National Network</a:t>
            </a:r>
            <a:endParaRPr lang="en-US" dirty="0"/>
          </a:p>
          <a:p>
            <a:pPr algn="ctr"/>
            <a:r>
              <a:rPr lang="en-US" dirty="0">
                <a:ea typeface="+mn-lt"/>
                <a:cs typeface="+mn-lt"/>
              </a:rPr>
              <a:t>University of Missouri</a:t>
            </a:r>
            <a:endParaRPr lang="en-US" dirty="0"/>
          </a:p>
          <a:p>
            <a:pPr algn="ctr"/>
            <a:r>
              <a:rPr lang="en-US" dirty="0">
                <a:ea typeface="+mn-lt"/>
                <a:cs typeface="+mn-lt"/>
              </a:rPr>
              <a:t> College of Human Environmental Sciences</a:t>
            </a:r>
            <a:endParaRPr lang="en-US" dirty="0"/>
          </a:p>
          <a:p>
            <a:pPr algn="ctr"/>
            <a:r>
              <a:rPr lang="en-US" dirty="0">
                <a:ea typeface="+mn-lt"/>
                <a:cs typeface="+mn-lt"/>
              </a:rPr>
              <a:t>Architectural Studies Department</a:t>
            </a:r>
            <a:endParaRPr lang="en-US" dirty="0"/>
          </a:p>
          <a:p>
            <a:pPr algn="l"/>
            <a:endParaRPr lang="en-US"/>
          </a:p>
        </p:txBody>
      </p:sp>
      <p:sp>
        <p:nvSpPr>
          <p:cNvPr id="6" name="TextBox 5">
            <a:extLst>
              <a:ext uri="{FF2B5EF4-FFF2-40B4-BE49-F238E27FC236}">
                <a16:creationId xmlns:a16="http://schemas.microsoft.com/office/drawing/2014/main" id="{B8D6354F-C1E2-B61A-D712-0A63A51EDAAA}"/>
              </a:ext>
            </a:extLst>
          </p:cNvPr>
          <p:cNvSpPr txBox="1"/>
          <p:nvPr/>
        </p:nvSpPr>
        <p:spPr>
          <a:xfrm>
            <a:off x="7484327" y="2447692"/>
            <a:ext cx="3867614"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latin typeface="Calibri Light"/>
                <a:ea typeface="+mj-ea"/>
                <a:cs typeface="+mj-cs"/>
                <a:hlinkClick r:id="rId3"/>
              </a:rPr>
              <a:t>www.gpadacenter.org</a:t>
            </a:r>
            <a:br>
              <a:rPr lang="en-US" sz="2800">
                <a:latin typeface="Calibri Light"/>
                <a:ea typeface="+mj-ea"/>
                <a:cs typeface="+mj-cs"/>
              </a:rPr>
            </a:br>
            <a:br>
              <a:rPr lang="en-US" sz="2800">
                <a:latin typeface="Calibri Light"/>
                <a:ea typeface="+mj-ea"/>
                <a:cs typeface="+mj-cs"/>
              </a:rPr>
            </a:br>
            <a:r>
              <a:rPr lang="en-US" sz="2800">
                <a:latin typeface="Calibri Light"/>
                <a:ea typeface="+mj-ea"/>
                <a:cs typeface="+mj-cs"/>
                <a:hlinkClick r:id="rId4"/>
              </a:rPr>
              <a:t>adacenter@missouri.edu</a:t>
            </a:r>
            <a:br>
              <a:rPr lang="en-US" sz="2800">
                <a:latin typeface="Calibri Light"/>
                <a:ea typeface="+mj-ea"/>
                <a:cs typeface="+mj-cs"/>
              </a:rPr>
            </a:br>
            <a:r>
              <a:rPr lang="en-US" sz="2800">
                <a:latin typeface="Calibri Light"/>
                <a:ea typeface="+mj-ea"/>
                <a:cs typeface="+mj-cs"/>
              </a:rPr>
              <a:t>1-800-949-4232</a:t>
            </a:r>
            <a:br>
              <a:rPr lang="en-US" sz="2800">
                <a:latin typeface="Calibri Light"/>
                <a:ea typeface="+mj-ea"/>
                <a:cs typeface="+mj-cs"/>
              </a:rPr>
            </a:br>
            <a:r>
              <a:rPr lang="en-US" sz="2800">
                <a:latin typeface="Calibri Light"/>
                <a:ea typeface="+mj-ea"/>
                <a:cs typeface="+mj-cs"/>
              </a:rPr>
              <a:t>573-882-3600</a:t>
            </a:r>
            <a:endParaRPr lang="en-US"/>
          </a:p>
        </p:txBody>
      </p:sp>
      <p:sp>
        <p:nvSpPr>
          <p:cNvPr id="7" name="TextBox 6">
            <a:extLst>
              <a:ext uri="{FF2B5EF4-FFF2-40B4-BE49-F238E27FC236}">
                <a16:creationId xmlns:a16="http://schemas.microsoft.com/office/drawing/2014/main" id="{3A036652-E283-18FA-C44B-9E0F92F26D79}"/>
              </a:ext>
            </a:extLst>
          </p:cNvPr>
          <p:cNvSpPr txBox="1"/>
          <p:nvPr/>
        </p:nvSpPr>
        <p:spPr>
          <a:xfrm>
            <a:off x="7298473" y="4733693"/>
            <a:ext cx="27432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a:t>Serving Iowa, Kansas, Missouri, &amp; Nebraska</a:t>
            </a:r>
          </a:p>
        </p:txBody>
      </p:sp>
    </p:spTree>
    <p:extLst>
      <p:ext uri="{BB962C8B-B14F-4D97-AF65-F5344CB8AC3E}">
        <p14:creationId xmlns:p14="http://schemas.microsoft.com/office/powerpoint/2010/main" val="400504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6BB88A-5874-AF87-218D-F9168325337E}"/>
              </a:ext>
            </a:extLst>
          </p:cNvPr>
          <p:cNvSpPr>
            <a:spLocks noGrp="1"/>
          </p:cNvSpPr>
          <p:nvPr>
            <p:ph type="title"/>
          </p:nvPr>
        </p:nvSpPr>
        <p:spPr>
          <a:xfrm>
            <a:off x="1371599" y="294538"/>
            <a:ext cx="9895951" cy="1033669"/>
          </a:xfrm>
        </p:spPr>
        <p:txBody>
          <a:bodyPr>
            <a:normAutofit/>
          </a:bodyPr>
          <a:lstStyle/>
          <a:p>
            <a:r>
              <a:rPr lang="en-US" sz="4000" b="1">
                <a:solidFill>
                  <a:srgbClr val="FFFFFF"/>
                </a:solidFill>
                <a:ea typeface="+mj-lt"/>
                <a:cs typeface="+mj-lt"/>
              </a:rPr>
              <a:t>What is a Reasonable Accommodation?</a:t>
            </a:r>
            <a:endParaRPr lang="en-US" sz="4000">
              <a:solidFill>
                <a:srgbClr val="FFFFFF"/>
              </a:solidFill>
            </a:endParaRPr>
          </a:p>
        </p:txBody>
      </p:sp>
      <p:sp>
        <p:nvSpPr>
          <p:cNvPr id="3" name="Content Placeholder 2">
            <a:extLst>
              <a:ext uri="{FF2B5EF4-FFF2-40B4-BE49-F238E27FC236}">
                <a16:creationId xmlns:a16="http://schemas.microsoft.com/office/drawing/2014/main" id="{AE90015D-DAAC-B614-43AB-251081C68C57}"/>
              </a:ext>
            </a:extLst>
          </p:cNvPr>
          <p:cNvSpPr>
            <a:spLocks noGrp="1"/>
          </p:cNvSpPr>
          <p:nvPr>
            <p:ph idx="1"/>
          </p:nvPr>
        </p:nvSpPr>
        <p:spPr>
          <a:xfrm>
            <a:off x="1371599" y="2318197"/>
            <a:ext cx="9724031" cy="3683358"/>
          </a:xfrm>
        </p:spPr>
        <p:txBody>
          <a:bodyPr vert="horz" lIns="91440" tIns="45720" rIns="91440" bIns="45720" rtlCol="0" anchor="ctr">
            <a:normAutofit/>
          </a:bodyPr>
          <a:lstStyle/>
          <a:p>
            <a:pPr marL="0" indent="0">
              <a:buNone/>
            </a:pPr>
            <a:r>
              <a:rPr lang="en-US" sz="2000" dirty="0">
                <a:ea typeface="+mn-lt"/>
                <a:cs typeface="+mn-lt"/>
              </a:rPr>
              <a:t>•</a:t>
            </a:r>
            <a:r>
              <a:rPr lang="en-US" sz="3200" dirty="0">
                <a:ea typeface="+mn-lt"/>
                <a:cs typeface="+mn-lt"/>
              </a:rPr>
              <a:t>Any change in the work environment or in the way things are customarily done that provides equal employment opportunities to people with disabilities who are otherwise qualified for a position.</a:t>
            </a:r>
            <a:endParaRPr lang="en-US" sz="3200" dirty="0">
              <a:cs typeface="Calibri"/>
            </a:endParaRPr>
          </a:p>
          <a:p>
            <a:pPr marL="0" indent="0">
              <a:buNone/>
            </a:pPr>
            <a:r>
              <a:rPr lang="en-US" sz="3200" dirty="0">
                <a:ea typeface="+mn-lt"/>
                <a:cs typeface="+mn-lt"/>
              </a:rPr>
              <a:t>•Accommodations provide employees the right tools and work environment to effectively perform their jobs.</a:t>
            </a:r>
            <a:endParaRPr lang="en-US" sz="3200" dirty="0">
              <a:cs typeface="Calibri"/>
            </a:endParaRPr>
          </a:p>
          <a:p>
            <a:endParaRPr lang="en-US" sz="2000">
              <a:cs typeface="Calibri"/>
            </a:endParaRPr>
          </a:p>
        </p:txBody>
      </p:sp>
    </p:spTree>
    <p:extLst>
      <p:ext uri="{BB962C8B-B14F-4D97-AF65-F5344CB8AC3E}">
        <p14:creationId xmlns:p14="http://schemas.microsoft.com/office/powerpoint/2010/main" val="146544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2ED162-D3B5-DCBD-864F-50544F7B7DBE}"/>
              </a:ext>
            </a:extLst>
          </p:cNvPr>
          <p:cNvSpPr>
            <a:spLocks noGrp="1"/>
          </p:cNvSpPr>
          <p:nvPr>
            <p:ph type="title"/>
          </p:nvPr>
        </p:nvSpPr>
        <p:spPr>
          <a:xfrm>
            <a:off x="1371599" y="294538"/>
            <a:ext cx="9895951" cy="1033669"/>
          </a:xfrm>
        </p:spPr>
        <p:txBody>
          <a:bodyPr>
            <a:normAutofit/>
          </a:bodyPr>
          <a:lstStyle/>
          <a:p>
            <a:r>
              <a:rPr lang="en-US" sz="4000" b="1">
                <a:solidFill>
                  <a:srgbClr val="FFFFFF"/>
                </a:solidFill>
                <a:ea typeface="+mj-lt"/>
                <a:cs typeface="+mj-lt"/>
              </a:rPr>
              <a:t>Benefits of Accommodations</a:t>
            </a:r>
            <a:endParaRPr lang="en-US" sz="4000">
              <a:solidFill>
                <a:srgbClr val="FFFFFF"/>
              </a:solidFill>
            </a:endParaRPr>
          </a:p>
        </p:txBody>
      </p:sp>
      <p:sp>
        <p:nvSpPr>
          <p:cNvPr id="3" name="Content Placeholder 2">
            <a:extLst>
              <a:ext uri="{FF2B5EF4-FFF2-40B4-BE49-F238E27FC236}">
                <a16:creationId xmlns:a16="http://schemas.microsoft.com/office/drawing/2014/main" id="{6EA0DED5-B3FA-1463-21F6-56C33403B515}"/>
              </a:ext>
            </a:extLst>
          </p:cNvPr>
          <p:cNvSpPr>
            <a:spLocks noGrp="1"/>
          </p:cNvSpPr>
          <p:nvPr>
            <p:ph idx="1"/>
          </p:nvPr>
        </p:nvSpPr>
        <p:spPr>
          <a:xfrm>
            <a:off x="1371599" y="2318197"/>
            <a:ext cx="9724031" cy="3683358"/>
          </a:xfrm>
        </p:spPr>
        <p:txBody>
          <a:bodyPr vert="horz" lIns="91440" tIns="45720" rIns="91440" bIns="45720" rtlCol="0" anchor="ctr">
            <a:noAutofit/>
          </a:bodyPr>
          <a:lstStyle/>
          <a:p>
            <a:pPr marL="0" indent="0">
              <a:buNone/>
            </a:pPr>
            <a:r>
              <a:rPr lang="en-US" sz="3200" b="1" dirty="0">
                <a:ea typeface="+mn-lt"/>
                <a:cs typeface="+mn-lt"/>
              </a:rPr>
              <a:t>According to an ongoing study by the Job Accommodation Network, accommodations have been proven to:</a:t>
            </a:r>
            <a:endParaRPr lang="en-US" sz="3200" dirty="0">
              <a:cs typeface="Calibri" panose="020F0502020204030204"/>
            </a:endParaRPr>
          </a:p>
          <a:p>
            <a:pPr marL="0" indent="0">
              <a:buNone/>
            </a:pPr>
            <a:r>
              <a:rPr lang="en-US" sz="3200" dirty="0">
                <a:ea typeface="+mn-lt"/>
                <a:cs typeface="+mn-lt"/>
              </a:rPr>
              <a:t>•Retain valuable employees.</a:t>
            </a:r>
            <a:endParaRPr lang="en-US" sz="3200" dirty="0">
              <a:cs typeface="Calibri" panose="020F0502020204030204"/>
            </a:endParaRPr>
          </a:p>
          <a:p>
            <a:pPr marL="0" indent="0">
              <a:buNone/>
            </a:pPr>
            <a:r>
              <a:rPr lang="en-US" sz="3200" dirty="0">
                <a:ea typeface="+mn-lt"/>
                <a:cs typeface="+mn-lt"/>
              </a:rPr>
              <a:t>•Improve productivity and morale.</a:t>
            </a:r>
            <a:endParaRPr lang="en-US" sz="3200" dirty="0">
              <a:cs typeface="Calibri" panose="020F0502020204030204"/>
            </a:endParaRPr>
          </a:p>
          <a:p>
            <a:pPr marL="0" indent="0">
              <a:buNone/>
            </a:pPr>
            <a:r>
              <a:rPr lang="en-US" sz="3200" dirty="0">
                <a:ea typeface="+mn-lt"/>
                <a:cs typeface="+mn-lt"/>
              </a:rPr>
              <a:t>•Reduce workers’ compensation.</a:t>
            </a:r>
            <a:endParaRPr lang="en-US" sz="3200" dirty="0">
              <a:cs typeface="Calibri" panose="020F0502020204030204"/>
            </a:endParaRPr>
          </a:p>
          <a:p>
            <a:pPr marL="0" indent="0">
              <a:buNone/>
            </a:pPr>
            <a:r>
              <a:rPr lang="en-US" sz="3200" dirty="0">
                <a:ea typeface="+mn-lt"/>
                <a:cs typeface="+mn-lt"/>
              </a:rPr>
              <a:t>•Reduce cost of hiring new employees.</a:t>
            </a:r>
            <a:endParaRPr lang="en-US" sz="3200" dirty="0">
              <a:cs typeface="Calibri" panose="020F0502020204030204"/>
            </a:endParaRPr>
          </a:p>
          <a:p>
            <a:pPr marL="0" indent="0">
              <a:buNone/>
            </a:pPr>
            <a:r>
              <a:rPr lang="en-US" sz="3200" dirty="0">
                <a:ea typeface="+mn-lt"/>
                <a:cs typeface="+mn-lt"/>
              </a:rPr>
              <a:t>•Improve company’s diversity.</a:t>
            </a:r>
            <a:endParaRPr lang="en-US" sz="3200" dirty="0">
              <a:cs typeface="Calibri"/>
            </a:endParaRPr>
          </a:p>
          <a:p>
            <a:endParaRPr lang="en-US" sz="2000">
              <a:cs typeface="Calibri"/>
            </a:endParaRPr>
          </a:p>
        </p:txBody>
      </p:sp>
    </p:spTree>
    <p:extLst>
      <p:ext uri="{BB962C8B-B14F-4D97-AF65-F5344CB8AC3E}">
        <p14:creationId xmlns:p14="http://schemas.microsoft.com/office/powerpoint/2010/main" val="633545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3D2F51-9C10-5FD9-FFFC-5328D5F8F5CD}"/>
              </a:ext>
            </a:extLst>
          </p:cNvPr>
          <p:cNvSpPr>
            <a:spLocks noGrp="1"/>
          </p:cNvSpPr>
          <p:nvPr>
            <p:ph type="title"/>
          </p:nvPr>
        </p:nvSpPr>
        <p:spPr>
          <a:xfrm>
            <a:off x="1371599" y="294538"/>
            <a:ext cx="9895951" cy="1033669"/>
          </a:xfrm>
        </p:spPr>
        <p:txBody>
          <a:bodyPr>
            <a:normAutofit/>
          </a:bodyPr>
          <a:lstStyle/>
          <a:p>
            <a:r>
              <a:rPr lang="en-US" sz="4000" b="1">
                <a:solidFill>
                  <a:srgbClr val="FFFFFF"/>
                </a:solidFill>
                <a:ea typeface="+mj-lt"/>
                <a:cs typeface="+mj-lt"/>
              </a:rPr>
              <a:t>Benefits of Accommodations, Cont'd</a:t>
            </a:r>
            <a:endParaRPr lang="en-US" sz="4000">
              <a:solidFill>
                <a:srgbClr val="FFFFFF"/>
              </a:solidFill>
            </a:endParaRPr>
          </a:p>
        </p:txBody>
      </p:sp>
      <p:sp>
        <p:nvSpPr>
          <p:cNvPr id="3" name="Content Placeholder 2">
            <a:extLst>
              <a:ext uri="{FF2B5EF4-FFF2-40B4-BE49-F238E27FC236}">
                <a16:creationId xmlns:a16="http://schemas.microsoft.com/office/drawing/2014/main" id="{7A477391-D994-3E9D-0179-8A1CBD9740FA}"/>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en-US" sz="3200" b="1" dirty="0">
                <a:ea typeface="+mn-lt"/>
                <a:cs typeface="+mn-lt"/>
              </a:rPr>
              <a:t>Don’t overlook the employee with the attitude, characteristics, commitment, and work ethic and perhaps even more characteristics you didn't even know you are looking for simply because accommodations may be needed to perform job functions!</a:t>
            </a:r>
            <a:endParaRPr lang="en-US" sz="3200" dirty="0">
              <a:cs typeface="Calibri" panose="020F0502020204030204"/>
            </a:endParaRPr>
          </a:p>
          <a:p>
            <a:endParaRPr lang="en-US" sz="2000" b="1">
              <a:cs typeface="Calibri"/>
            </a:endParaRPr>
          </a:p>
          <a:p>
            <a:endParaRPr lang="en-US" sz="2000">
              <a:cs typeface="Calibri"/>
            </a:endParaRPr>
          </a:p>
        </p:txBody>
      </p:sp>
    </p:spTree>
    <p:extLst>
      <p:ext uri="{BB962C8B-B14F-4D97-AF65-F5344CB8AC3E}">
        <p14:creationId xmlns:p14="http://schemas.microsoft.com/office/powerpoint/2010/main" val="985099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75B938-29D9-84BA-7EE9-5D64DA8E9260}"/>
              </a:ext>
            </a:extLst>
          </p:cNvPr>
          <p:cNvSpPr>
            <a:spLocks noGrp="1"/>
          </p:cNvSpPr>
          <p:nvPr>
            <p:ph type="title"/>
          </p:nvPr>
        </p:nvSpPr>
        <p:spPr>
          <a:xfrm>
            <a:off x="1371599" y="294538"/>
            <a:ext cx="9895951" cy="1033669"/>
          </a:xfrm>
        </p:spPr>
        <p:txBody>
          <a:bodyPr>
            <a:normAutofit/>
          </a:bodyPr>
          <a:lstStyle/>
          <a:p>
            <a:r>
              <a:rPr lang="en-US" sz="3700" b="1">
                <a:solidFill>
                  <a:srgbClr val="FFFFFF"/>
                </a:solidFill>
                <a:ea typeface="+mj-lt"/>
                <a:cs typeface="+mj-lt"/>
              </a:rPr>
              <a:t>Myths about Providing Employee Accommodations</a:t>
            </a:r>
            <a:endParaRPr lang="en-US" sz="3700">
              <a:solidFill>
                <a:srgbClr val="FFFFFF"/>
              </a:solidFill>
            </a:endParaRPr>
          </a:p>
        </p:txBody>
      </p:sp>
      <p:sp>
        <p:nvSpPr>
          <p:cNvPr id="3" name="Content Placeholder 2">
            <a:extLst>
              <a:ext uri="{FF2B5EF4-FFF2-40B4-BE49-F238E27FC236}">
                <a16:creationId xmlns:a16="http://schemas.microsoft.com/office/drawing/2014/main" id="{AD770C00-26A6-E21C-0E62-F137F8E37F66}"/>
              </a:ext>
            </a:extLst>
          </p:cNvPr>
          <p:cNvSpPr>
            <a:spLocks noGrp="1"/>
          </p:cNvSpPr>
          <p:nvPr>
            <p:ph idx="1"/>
          </p:nvPr>
        </p:nvSpPr>
        <p:spPr>
          <a:xfrm>
            <a:off x="1371599" y="2596977"/>
            <a:ext cx="9724031" cy="3683358"/>
          </a:xfrm>
        </p:spPr>
        <p:txBody>
          <a:bodyPr vert="horz" lIns="91440" tIns="45720" rIns="91440" bIns="45720" rtlCol="0" anchor="ctr">
            <a:noAutofit/>
          </a:bodyPr>
          <a:lstStyle/>
          <a:p>
            <a:pPr marL="0" indent="0">
              <a:buNone/>
            </a:pPr>
            <a:r>
              <a:rPr lang="en-US" sz="3200" b="1" dirty="0">
                <a:ea typeface="+mn-lt"/>
                <a:cs typeface="+mn-lt"/>
              </a:rPr>
              <a:t>Myth 1: Once an employer provides an accommodation for one employee, the employer will have to provide the accommodation for all employees with disabilities.</a:t>
            </a:r>
            <a:endParaRPr lang="en-US" sz="3200" dirty="0">
              <a:cs typeface="Calibri" panose="020F0502020204030204"/>
            </a:endParaRPr>
          </a:p>
          <a:p>
            <a:pPr marL="0" indent="0">
              <a:buNone/>
            </a:pPr>
            <a:r>
              <a:rPr lang="en-US" sz="3200" dirty="0">
                <a:ea typeface="+mn-lt"/>
                <a:cs typeface="+mn-lt"/>
              </a:rPr>
              <a:t>•Reasonable accommodations are based on the need of the individual and the type of job tasks.</a:t>
            </a:r>
            <a:endParaRPr lang="en-US" sz="3200" dirty="0">
              <a:cs typeface="Calibri"/>
            </a:endParaRPr>
          </a:p>
          <a:p>
            <a:pPr marL="0" indent="0">
              <a:buNone/>
            </a:pPr>
            <a:r>
              <a:rPr lang="en-US" sz="3200" dirty="0">
                <a:ea typeface="+mn-lt"/>
                <a:cs typeface="+mn-lt"/>
              </a:rPr>
              <a:t>•What may work in one situation may not in another.  Accommodations are approved on a case-by-case basis.</a:t>
            </a:r>
            <a:endParaRPr lang="en-US" sz="3200" dirty="0">
              <a:cs typeface="Calibri" panose="020F0502020204030204"/>
            </a:endParaRPr>
          </a:p>
          <a:p>
            <a:pPr marL="0" indent="0">
              <a:buNone/>
            </a:pPr>
            <a:r>
              <a:rPr lang="en-US" sz="3200" dirty="0">
                <a:ea typeface="+mn-lt"/>
                <a:cs typeface="+mn-lt"/>
              </a:rPr>
              <a:t>•Don’t have to change policies for all employees, just modify for the individual requesting the accommodation.</a:t>
            </a:r>
            <a:endParaRPr lang="en-US" sz="3200" dirty="0">
              <a:cs typeface="Calibri"/>
            </a:endParaRPr>
          </a:p>
          <a:p>
            <a:endParaRPr lang="en-US" sz="2000" dirty="0">
              <a:cs typeface="Calibri"/>
            </a:endParaRPr>
          </a:p>
        </p:txBody>
      </p:sp>
    </p:spTree>
    <p:extLst>
      <p:ext uri="{BB962C8B-B14F-4D97-AF65-F5344CB8AC3E}">
        <p14:creationId xmlns:p14="http://schemas.microsoft.com/office/powerpoint/2010/main" val="1750128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2D75D1-7F86-2337-CCB6-417F4941BBF5}"/>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Second Myth</a:t>
            </a:r>
            <a:endParaRPr lang="en-US" sz="4000">
              <a:solidFill>
                <a:srgbClr val="FFFFFF"/>
              </a:solidFill>
            </a:endParaRPr>
          </a:p>
        </p:txBody>
      </p:sp>
      <p:sp>
        <p:nvSpPr>
          <p:cNvPr id="3" name="Content Placeholder 2">
            <a:extLst>
              <a:ext uri="{FF2B5EF4-FFF2-40B4-BE49-F238E27FC236}">
                <a16:creationId xmlns:a16="http://schemas.microsoft.com/office/drawing/2014/main" id="{682D0F11-6F7B-ECE4-78CE-7AA03B60A891}"/>
              </a:ext>
            </a:extLst>
          </p:cNvPr>
          <p:cNvSpPr>
            <a:spLocks noGrp="1"/>
          </p:cNvSpPr>
          <p:nvPr>
            <p:ph idx="1"/>
          </p:nvPr>
        </p:nvSpPr>
        <p:spPr>
          <a:xfrm>
            <a:off x="1371599" y="2318197"/>
            <a:ext cx="9724031" cy="3683358"/>
          </a:xfrm>
        </p:spPr>
        <p:txBody>
          <a:bodyPr vert="horz" lIns="91440" tIns="45720" rIns="91440" bIns="45720" rtlCol="0" anchor="ctr">
            <a:normAutofit/>
          </a:bodyPr>
          <a:lstStyle/>
          <a:p>
            <a:pPr marL="0" indent="0">
              <a:buNone/>
            </a:pPr>
            <a:r>
              <a:rPr lang="en-US" sz="3200" b="1" dirty="0">
                <a:ea typeface="+mn-lt"/>
                <a:cs typeface="+mn-lt"/>
              </a:rPr>
              <a:t>Myth 2: I will have to reduce performance and conduct standards.</a:t>
            </a:r>
          </a:p>
          <a:p>
            <a:pPr marL="0" indent="0">
              <a:buNone/>
            </a:pPr>
            <a:endParaRPr lang="en-US" sz="3200" dirty="0">
              <a:cs typeface="Calibri" panose="020F0502020204030204"/>
            </a:endParaRPr>
          </a:p>
          <a:p>
            <a:pPr marL="0" indent="0">
              <a:buNone/>
            </a:pPr>
            <a:r>
              <a:rPr lang="en-US" sz="3200" dirty="0">
                <a:ea typeface="+mn-lt"/>
                <a:cs typeface="+mn-lt"/>
              </a:rPr>
              <a:t>•Reducing performance standards or conduct requirements is not considered an accommodation.</a:t>
            </a:r>
            <a:endParaRPr lang="en-US" sz="3200" dirty="0">
              <a:cs typeface="Calibri" panose="020F0502020204030204"/>
            </a:endParaRPr>
          </a:p>
          <a:p>
            <a:pPr marL="0" indent="0">
              <a:buNone/>
            </a:pPr>
            <a:r>
              <a:rPr lang="en-US" sz="3200" dirty="0">
                <a:ea typeface="+mn-lt"/>
                <a:cs typeface="+mn-lt"/>
              </a:rPr>
              <a:t>•An accommodation is used to help the employee MEET standards!</a:t>
            </a:r>
            <a:endParaRPr lang="en-US" sz="3200" dirty="0">
              <a:cs typeface="Calibri"/>
            </a:endParaRPr>
          </a:p>
          <a:p>
            <a:endParaRPr lang="en-US" sz="2000" dirty="0">
              <a:cs typeface="Calibri"/>
            </a:endParaRPr>
          </a:p>
        </p:txBody>
      </p:sp>
    </p:spTree>
    <p:extLst>
      <p:ext uri="{BB962C8B-B14F-4D97-AF65-F5344CB8AC3E}">
        <p14:creationId xmlns:p14="http://schemas.microsoft.com/office/powerpoint/2010/main" val="3255895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6934AB-D605-210F-7472-152E1872CFE8}"/>
              </a:ext>
            </a:extLst>
          </p:cNvPr>
          <p:cNvSpPr>
            <a:spLocks noGrp="1"/>
          </p:cNvSpPr>
          <p:nvPr>
            <p:ph type="title"/>
          </p:nvPr>
        </p:nvSpPr>
        <p:spPr>
          <a:xfrm>
            <a:off x="1371599" y="294538"/>
            <a:ext cx="9895951" cy="1033669"/>
          </a:xfrm>
        </p:spPr>
        <p:txBody>
          <a:bodyPr vert="horz" lIns="91440" tIns="45720" rIns="91440" bIns="45720" rtlCol="0">
            <a:normAutofit/>
          </a:bodyPr>
          <a:lstStyle/>
          <a:p>
            <a:r>
              <a:rPr lang="en-US" sz="4000" kern="1200">
                <a:solidFill>
                  <a:srgbClr val="FFFFFF"/>
                </a:solidFill>
                <a:latin typeface="+mj-lt"/>
                <a:ea typeface="+mj-ea"/>
                <a:cs typeface="+mj-cs"/>
              </a:rPr>
              <a:t>Third Myth</a:t>
            </a:r>
          </a:p>
        </p:txBody>
      </p:sp>
      <p:sp>
        <p:nvSpPr>
          <p:cNvPr id="6" name="Content Placeholder 5">
            <a:extLst>
              <a:ext uri="{FF2B5EF4-FFF2-40B4-BE49-F238E27FC236}">
                <a16:creationId xmlns:a16="http://schemas.microsoft.com/office/drawing/2014/main" id="{8BBBF972-8E98-9B13-C7B3-013FF9E8B2C1}"/>
              </a:ext>
            </a:extLst>
          </p:cNvPr>
          <p:cNvSpPr>
            <a:spLocks noGrp="1"/>
          </p:cNvSpPr>
          <p:nvPr>
            <p:ph idx="1"/>
          </p:nvPr>
        </p:nvSpPr>
        <p:spPr>
          <a:xfrm>
            <a:off x="1371599" y="1885280"/>
            <a:ext cx="9724031" cy="4820320"/>
          </a:xfrm>
        </p:spPr>
        <p:txBody>
          <a:bodyPr vert="horz" lIns="91440" tIns="45720" rIns="91440" bIns="45720" rtlCol="0" anchor="ctr">
            <a:normAutofit fontScale="92500" lnSpcReduction="10000"/>
          </a:bodyPr>
          <a:lstStyle/>
          <a:p>
            <a:pPr marL="0" indent="0">
              <a:buNone/>
            </a:pPr>
            <a:r>
              <a:rPr lang="en-US" sz="3200" b="1" dirty="0">
                <a:cs typeface="Calibri"/>
              </a:rPr>
              <a:t>Myth 3: Employees who use accommodations will raise workers' compensation insurance rates.</a:t>
            </a:r>
          </a:p>
          <a:p>
            <a:pPr marL="0" indent="0">
              <a:buNone/>
            </a:pPr>
            <a:endParaRPr lang="en-US" sz="3200" b="1" dirty="0">
              <a:cs typeface="Calibri"/>
            </a:endParaRPr>
          </a:p>
          <a:p>
            <a:r>
              <a:rPr lang="en-US" sz="3200" dirty="0">
                <a:cs typeface="Calibri"/>
              </a:rPr>
              <a:t>Insurance rates are based solely on the relative hazards of the operation and the organization's accident experience, not on whether an employer has hired workers with disabilities.</a:t>
            </a:r>
          </a:p>
          <a:p>
            <a:r>
              <a:rPr lang="en-US" sz="3200" dirty="0">
                <a:cs typeface="Calibri"/>
              </a:rPr>
              <a:t>JAN study shows 30% of respondents saw a reduction in worker's compensation or other insurance rates</a:t>
            </a:r>
          </a:p>
          <a:p>
            <a:endParaRPr lang="en-US" sz="2000" dirty="0">
              <a:cs typeface="Calibri"/>
            </a:endParaRPr>
          </a:p>
          <a:p>
            <a:pPr lvl="7"/>
            <a:r>
              <a:rPr lang="en-US" sz="2000" dirty="0">
                <a:cs typeface="Calibri"/>
              </a:rPr>
              <a:t>From ThinkBeyondtheLabel.com</a:t>
            </a:r>
          </a:p>
        </p:txBody>
      </p:sp>
    </p:spTree>
    <p:extLst>
      <p:ext uri="{BB962C8B-B14F-4D97-AF65-F5344CB8AC3E}">
        <p14:creationId xmlns:p14="http://schemas.microsoft.com/office/powerpoint/2010/main" val="1841383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3323C5-4302-B1FE-2C90-1E42D609F684}"/>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Fourth Myth</a:t>
            </a:r>
            <a:endParaRPr lang="en-US" sz="4000">
              <a:solidFill>
                <a:srgbClr val="FFFFFF"/>
              </a:solidFill>
            </a:endParaRPr>
          </a:p>
        </p:txBody>
      </p:sp>
      <p:sp>
        <p:nvSpPr>
          <p:cNvPr id="3" name="Content Placeholder 2">
            <a:extLst>
              <a:ext uri="{FF2B5EF4-FFF2-40B4-BE49-F238E27FC236}">
                <a16:creationId xmlns:a16="http://schemas.microsoft.com/office/drawing/2014/main" id="{8FAE241D-A41C-1D79-40F4-1A570A37D66A}"/>
              </a:ext>
            </a:extLst>
          </p:cNvPr>
          <p:cNvSpPr>
            <a:spLocks noGrp="1"/>
          </p:cNvSpPr>
          <p:nvPr>
            <p:ph idx="1"/>
          </p:nvPr>
        </p:nvSpPr>
        <p:spPr>
          <a:xfrm>
            <a:off x="1371599" y="2118172"/>
            <a:ext cx="9724031" cy="4282628"/>
          </a:xfrm>
        </p:spPr>
        <p:txBody>
          <a:bodyPr vert="horz" lIns="91440" tIns="45720" rIns="91440" bIns="45720" rtlCol="0" anchor="ctr">
            <a:normAutofit/>
          </a:bodyPr>
          <a:lstStyle/>
          <a:p>
            <a:pPr marL="0" indent="0">
              <a:buNone/>
            </a:pPr>
            <a:r>
              <a:rPr lang="en-US" sz="3200" b="1" dirty="0">
                <a:ea typeface="+mn-lt"/>
                <a:cs typeface="+mn-lt"/>
              </a:rPr>
              <a:t>Myth 4: I can’t require qualifications on job applications or will have to change them for applicants with disabilities.</a:t>
            </a:r>
          </a:p>
          <a:p>
            <a:pPr marL="0" indent="0">
              <a:buNone/>
            </a:pPr>
            <a:endParaRPr lang="en-US" sz="3200" dirty="0">
              <a:cs typeface="Calibri" panose="020F0502020204030204"/>
            </a:endParaRPr>
          </a:p>
          <a:p>
            <a:pPr marL="0" indent="0">
              <a:buNone/>
            </a:pPr>
            <a:r>
              <a:rPr lang="en-US" sz="3200" dirty="0">
                <a:ea typeface="+mn-lt"/>
                <a:cs typeface="+mn-lt"/>
              </a:rPr>
              <a:t>•Employers can require any qualifications that are necessary for the job and/or directly related to the job.</a:t>
            </a:r>
            <a:endParaRPr lang="en-US" sz="3200" dirty="0">
              <a:cs typeface="Calibri" panose="020F0502020204030204"/>
            </a:endParaRPr>
          </a:p>
          <a:p>
            <a:pPr marL="0" indent="0">
              <a:buNone/>
            </a:pPr>
            <a:r>
              <a:rPr lang="en-US" sz="3200" dirty="0">
                <a:ea typeface="+mn-lt"/>
                <a:cs typeface="+mn-lt"/>
              </a:rPr>
              <a:t>•Waiving necessary qualifications isn’t considered an accommodation.</a:t>
            </a:r>
            <a:endParaRPr lang="en-US" sz="3200" dirty="0">
              <a:cs typeface="Calibri"/>
            </a:endParaRPr>
          </a:p>
          <a:p>
            <a:endParaRPr lang="en-US" sz="2000" dirty="0">
              <a:cs typeface="Calibri"/>
            </a:endParaRPr>
          </a:p>
        </p:txBody>
      </p:sp>
    </p:spTree>
    <p:extLst>
      <p:ext uri="{BB962C8B-B14F-4D97-AF65-F5344CB8AC3E}">
        <p14:creationId xmlns:p14="http://schemas.microsoft.com/office/powerpoint/2010/main" val="10574063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1174</Words>
  <Application>Microsoft Office PowerPoint</Application>
  <PresentationFormat>Widescreen</PresentationFormat>
  <Paragraphs>97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Accommodations: An Investment in People, a Benefit to Business</vt:lpstr>
      <vt:lpstr>Reasonable Accommodations: Myths Versus Reality </vt:lpstr>
      <vt:lpstr>What is a Reasonable Accommodation?</vt:lpstr>
      <vt:lpstr>Benefits of Accommodations</vt:lpstr>
      <vt:lpstr>Benefits of Accommodations, Cont'd</vt:lpstr>
      <vt:lpstr>Myths about Providing Employee Accommodations</vt:lpstr>
      <vt:lpstr>Second Myth</vt:lpstr>
      <vt:lpstr>Third Myth</vt:lpstr>
      <vt:lpstr>Fourth Myth</vt:lpstr>
      <vt:lpstr>Fourth Myth, Cont'd</vt:lpstr>
      <vt:lpstr>Fourth Myth considerations</vt:lpstr>
      <vt:lpstr>Fifth Myth</vt:lpstr>
      <vt:lpstr>Sixth Myth</vt:lpstr>
      <vt:lpstr>Seventh Myth</vt:lpstr>
      <vt:lpstr>Accommodation Scenarios From the Job Accommodation Network</vt:lpstr>
      <vt:lpstr>Scenario Two</vt:lpstr>
      <vt:lpstr>Scenario Three</vt:lpstr>
      <vt:lpstr>Scenario Four</vt:lpstr>
      <vt:lpstr>Conclusion</vt:lpstr>
      <vt:lpstr>Thank You For Your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Balthazor, Troy</cp:lastModifiedBy>
  <cp:revision>375</cp:revision>
  <dcterms:created xsi:type="dcterms:W3CDTF">2022-07-07T17:17:14Z</dcterms:created>
  <dcterms:modified xsi:type="dcterms:W3CDTF">2022-07-13T17:19:11Z</dcterms:modified>
</cp:coreProperties>
</file>